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62" r:id="rId2"/>
    <p:sldId id="272" r:id="rId3"/>
    <p:sldId id="273" r:id="rId4"/>
    <p:sldId id="275" r:id="rId5"/>
    <p:sldId id="271" r:id="rId6"/>
    <p:sldId id="277" r:id="rId7"/>
    <p:sldId id="268" r:id="rId8"/>
    <p:sldId id="278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FFFFFF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6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2A3EA-5E47-49EB-B3D1-4B3D325075BC}" type="datetimeFigureOut">
              <a:rPr lang="en-US" smtClean="0"/>
              <a:pPr/>
              <a:t>7/4/2019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520D6-02AA-4921-AA49-F947C408CD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8DC72-0701-4922-B9D1-CBFB540736DA}" type="datetimeFigureOut">
              <a:rPr lang="en-IN" smtClean="0"/>
              <a:pPr/>
              <a:t>04-07-2019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33DB3-0243-45D5-87FD-27D2F51D200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6936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52529" cy="736270"/>
          </a:xfrm>
          <a:prstGeom prst="rect">
            <a:avLst/>
          </a:prstGeom>
          <a:gradFill>
            <a:gsLst>
              <a:gs pos="1000">
                <a:srgbClr val="166018"/>
              </a:gs>
              <a:gs pos="52000">
                <a:srgbClr val="00B0F0"/>
              </a:gs>
              <a:gs pos="100000">
                <a:schemeClr val="tx2">
                  <a:lumMod val="75000"/>
                </a:schemeClr>
              </a:gs>
              <a:gs pos="100000">
                <a:srgbClr val="4D0808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  <a:latin typeface="Franklin Gothic Demi" pitchFamily="34" charset="0"/>
              </a:rPr>
              <a:t>INDIAN INSTITUTE OF TECHNOLOGY ROORKEE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77895" y="-1281"/>
            <a:ext cx="755828" cy="732103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006150"/>
            <a:ext cx="9133727" cy="185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7781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64285" y="-1480"/>
            <a:ext cx="979715" cy="96136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0" y="6756400"/>
            <a:ext cx="9144000" cy="0"/>
          </a:xfrm>
          <a:prstGeom prst="line">
            <a:avLst/>
          </a:prstGeom>
          <a:ln w="2222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4197" y="6447291"/>
            <a:ext cx="1666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lum bright="3000"/>
          </a:blip>
          <a:stretch>
            <a:fillRect/>
          </a:stretch>
        </p:blipFill>
        <p:spPr>
          <a:xfrm>
            <a:off x="1873072" y="2118212"/>
            <a:ext cx="5321656" cy="3510576"/>
          </a:xfrm>
          <a:prstGeom prst="rect">
            <a:avLst/>
          </a:prstGeom>
        </p:spPr>
      </p:pic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382001" y="6607628"/>
            <a:ext cx="762000" cy="1988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0FF7DBA9-935E-47CE-962B-4680C9109015}" type="slidenum">
              <a:rPr lang="en-US" altLang="en-US" smtClean="0"/>
              <a:pPr algn="r"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80654" y="202990"/>
            <a:ext cx="7042080" cy="554587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180653" y="1173984"/>
            <a:ext cx="8768137" cy="5223272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1865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lum bright="3000"/>
          </a:blip>
          <a:stretch>
            <a:fillRect/>
          </a:stretch>
        </p:blipFill>
        <p:spPr>
          <a:xfrm>
            <a:off x="1873072" y="2118212"/>
            <a:ext cx="5321656" cy="35105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54" y="202990"/>
            <a:ext cx="7042080" cy="554587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654" y="1132413"/>
            <a:ext cx="4288604" cy="48063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654" y="1613043"/>
            <a:ext cx="4288604" cy="4784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25166"/>
            <a:ext cx="4242121" cy="4878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13043"/>
            <a:ext cx="4242121" cy="4784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164285" y="-1480"/>
            <a:ext cx="979715" cy="96136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6756400"/>
            <a:ext cx="9144000" cy="0"/>
          </a:xfrm>
          <a:prstGeom prst="line">
            <a:avLst/>
          </a:prstGeom>
          <a:ln w="2222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4197" y="6447291"/>
            <a:ext cx="1666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382001" y="6607628"/>
            <a:ext cx="762000" cy="1988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0FF7DBA9-935E-47CE-962B-4680C9109015}" type="slidenum">
              <a:rPr lang="en-US" altLang="en-US" smtClean="0"/>
              <a:pPr algn="r"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189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lum bright="3000"/>
          </a:blip>
          <a:stretch>
            <a:fillRect/>
          </a:stretch>
        </p:blipFill>
        <p:spPr>
          <a:xfrm>
            <a:off x="1873072" y="2118212"/>
            <a:ext cx="5321656" cy="35105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164285" y="-1480"/>
            <a:ext cx="979715" cy="96136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6756400"/>
            <a:ext cx="9144000" cy="0"/>
          </a:xfrm>
          <a:prstGeom prst="line">
            <a:avLst/>
          </a:prstGeom>
          <a:ln w="2222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4197" y="6447291"/>
            <a:ext cx="1666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382001" y="6607628"/>
            <a:ext cx="762000" cy="1988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0FF7DBA9-935E-47CE-962B-4680C9109015}" type="slidenum">
              <a:rPr lang="en-US" altLang="en-US" smtClean="0"/>
              <a:pPr algn="r"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7775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382001" y="6607628"/>
            <a:ext cx="762000" cy="19880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bg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0FF7DBA9-935E-47CE-962B-4680C9109015}" type="slidenum">
              <a:rPr lang="en-US" altLang="en-US" smtClean="0"/>
              <a:pPr algn="r"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363913" y="2971801"/>
            <a:ext cx="2452687" cy="711200"/>
          </a:xfrm>
        </p:spPr>
        <p:txBody>
          <a:bodyPr anchor="t"/>
          <a:lstStyle>
            <a:lvl1pPr algn="ctr">
              <a:defRPr sz="3600" b="1" cap="none"/>
            </a:lvl1pPr>
          </a:lstStyle>
          <a:p>
            <a:r>
              <a:rPr lang="en-US" dirty="0" smtClean="0"/>
              <a:t>Thanks…</a:t>
            </a:r>
            <a:endParaRPr lang="en-IN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595524" y="3619535"/>
            <a:ext cx="2009553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0907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IN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I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47F8E96-40AA-459E-91AA-55A5F97CAA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4CB9294-F9FF-4346-BE48-1C04129C722B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16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3" r:id="rId4"/>
    <p:sldLayoutId id="2147483708" r:id="rId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1207542" y="2483351"/>
            <a:ext cx="7427499" cy="1778098"/>
          </a:xfrm>
        </p:spPr>
        <p:txBody>
          <a:bodyPr/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sz="3600" u="sng" dirty="0" smtClean="0">
                <a:solidFill>
                  <a:srgbClr val="C00000"/>
                </a:solidFill>
              </a:rPr>
              <a:t>REGISTRATION APPROVAL PROCESS </a:t>
            </a:r>
            <a:br>
              <a:rPr lang="en-US" sz="3600" u="sng" dirty="0" smtClean="0">
                <a:solidFill>
                  <a:srgbClr val="C00000"/>
                </a:solidFill>
              </a:rPr>
            </a:br>
            <a:r>
              <a:rPr lang="en-US" sz="3600" u="sng" dirty="0" smtClean="0">
                <a:solidFill>
                  <a:srgbClr val="C00000"/>
                </a:solidFill>
              </a:rPr>
              <a:t>AUTUMN SEMESTER (2019-20) </a:t>
            </a:r>
            <a:br>
              <a:rPr lang="en-US" sz="3600" u="sng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(EXISTING STUDENTS)</a:t>
            </a:r>
            <a:r>
              <a:rPr lang="en-US" sz="3600" dirty="0" smtClean="0">
                <a:solidFill>
                  <a:srgbClr val="C00000"/>
                </a:solidFill>
              </a:rPr>
              <a:t/>
            </a:r>
            <a:br>
              <a:rPr lang="en-US" sz="3600" dirty="0" smtClean="0">
                <a:solidFill>
                  <a:srgbClr val="C00000"/>
                </a:solidFill>
              </a:rPr>
            </a:br>
            <a:endParaRPr lang="en-IN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6772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990"/>
            <a:ext cx="9144000" cy="554587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ELIGIBLITY CRITERIA FOR REGISTRATION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80653" y="1777804"/>
            <a:ext cx="8768137" cy="3648182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STUDENT MUST BE ON INSTITUTE ROLL</a:t>
            </a:r>
          </a:p>
          <a:p>
            <a:pPr>
              <a:buNone/>
            </a:pP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PHYSICAL PRESENCE/ </a:t>
            </a:r>
            <a:r>
              <a:rPr lang="en-US" b="1" dirty="0" smtClean="0">
                <a:latin typeface="+mn-lt"/>
              </a:rPr>
              <a:t>IN-ABSENTIA </a:t>
            </a:r>
            <a:r>
              <a:rPr lang="en-US" b="1" dirty="0" smtClean="0">
                <a:latin typeface="+mn-lt"/>
              </a:rPr>
              <a:t>PERMISSION LETTER FROM </a:t>
            </a:r>
            <a:r>
              <a:rPr lang="en-US" b="1" dirty="0" err="1" smtClean="0">
                <a:latin typeface="+mn-lt"/>
              </a:rPr>
              <a:t>DoAA</a:t>
            </a:r>
            <a:r>
              <a:rPr lang="en-US" b="1" dirty="0" smtClean="0">
                <a:latin typeface="+mn-lt"/>
              </a:rPr>
              <a:t> </a:t>
            </a:r>
          </a:p>
          <a:p>
            <a:pPr>
              <a:buNone/>
            </a:pP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FEE PAYMENT EXCLUDING INTERNATIONAL STUDENTS</a:t>
            </a:r>
          </a:p>
          <a:p>
            <a:pPr>
              <a:buNone/>
            </a:pP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RESPONSE CODE GENERATED</a:t>
            </a:r>
          </a:p>
          <a:p>
            <a:endParaRPr lang="en-US" b="1" dirty="0" smtClean="0">
              <a:latin typeface="+mn-lt"/>
            </a:endParaRPr>
          </a:p>
          <a:p>
            <a:pPr>
              <a:buNone/>
            </a:pPr>
            <a:endParaRPr lang="en-US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914400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DOCUMENTS REQUIRED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>
              <a:buNone/>
            </a:pPr>
            <a:r>
              <a:rPr lang="en-US" b="1" u="sng" dirty="0" smtClean="0">
                <a:latin typeface="+mn-lt"/>
              </a:rPr>
              <a:t>FOR DISPLAY (SOFT/HARD COPY):</a:t>
            </a:r>
          </a:p>
          <a:p>
            <a:pPr lvl="0">
              <a:buNone/>
            </a:pPr>
            <a:endParaRPr lang="en-US" b="1" u="sng" dirty="0" smtClean="0">
              <a:latin typeface="+mn-lt"/>
            </a:endParaRPr>
          </a:p>
          <a:p>
            <a:pPr lvl="0"/>
            <a:r>
              <a:rPr lang="en-US" b="1" dirty="0" smtClean="0">
                <a:latin typeface="+mn-lt"/>
              </a:rPr>
              <a:t>IDENTITY CARD</a:t>
            </a:r>
          </a:p>
          <a:p>
            <a:pPr lvl="0"/>
            <a:r>
              <a:rPr lang="en-US" b="1" dirty="0" smtClean="0">
                <a:latin typeface="+mn-lt"/>
              </a:rPr>
              <a:t>PROOF OF FEE DEPOSITION i.e. RECEIPT/ TRANSACTION SLIP etc.</a:t>
            </a:r>
          </a:p>
          <a:p>
            <a:pPr lvl="0"/>
            <a:r>
              <a:rPr lang="en-US" b="1" dirty="0" smtClean="0">
                <a:latin typeface="+mn-lt"/>
              </a:rPr>
              <a:t>RESPONSE FORM CODE</a:t>
            </a:r>
          </a:p>
          <a:p>
            <a:pPr lvl="0">
              <a:buNone/>
            </a:pPr>
            <a:endParaRPr lang="en-US" b="1" dirty="0" smtClean="0">
              <a:latin typeface="+mn-lt"/>
            </a:endParaRPr>
          </a:p>
          <a:p>
            <a:pPr>
              <a:buNone/>
            </a:pPr>
            <a:r>
              <a:rPr lang="en-US" b="1" u="sng" dirty="0" smtClean="0">
                <a:latin typeface="+mn-lt"/>
              </a:rPr>
              <a:t>FOR SUBMISSION (HARD COPY):</a:t>
            </a:r>
          </a:p>
          <a:p>
            <a:pPr>
              <a:buNone/>
            </a:pPr>
            <a:endParaRPr lang="en-US" b="1" u="sng" dirty="0" smtClean="0">
              <a:latin typeface="+mn-lt"/>
            </a:endParaRPr>
          </a:p>
          <a:p>
            <a:pPr lvl="0"/>
            <a:r>
              <a:rPr lang="en-US" b="1" dirty="0" smtClean="0">
                <a:latin typeface="+mn-lt"/>
              </a:rPr>
              <a:t>DOCUMENTS NOT DEPOSITED SO FAR, IF ANY</a:t>
            </a:r>
          </a:p>
          <a:p>
            <a:pPr lvl="0"/>
            <a:r>
              <a:rPr lang="en-US" b="1" dirty="0" smtClean="0">
                <a:latin typeface="+mn-lt"/>
              </a:rPr>
              <a:t>COPY OF AADHAR CARD</a:t>
            </a:r>
          </a:p>
          <a:p>
            <a:pPr lvl="0">
              <a:buNone/>
            </a:pPr>
            <a:endParaRPr lang="en-US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990"/>
            <a:ext cx="9144000" cy="55458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DATE SHEET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>
          <a:xfrm>
            <a:off x="189279" y="1285336"/>
            <a:ext cx="8768137" cy="793630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3169" y="1379751"/>
          <a:ext cx="8758687" cy="4865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144"/>
                <a:gridCol w="3976778"/>
                <a:gridCol w="3907765"/>
              </a:tblGrid>
              <a:tr h="947602">
                <a:tc gridSpan="3">
                  <a:txBody>
                    <a:bodyPr/>
                    <a:lstStyle/>
                    <a:p>
                      <a:pPr marL="0" marR="0" indent="-7493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+mn-lt"/>
                        </a:rPr>
                        <a:t>ONLINE PORTAL FOR FEE DEPOSITION ACTIVE W.E.F. JUL 05,2019</a:t>
                      </a:r>
                      <a:endParaRPr lang="en-US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9544">
                <a:tc>
                  <a:txBody>
                    <a:bodyPr/>
                    <a:lstStyle/>
                    <a:p>
                      <a:pPr marL="0" marR="0" indent="-749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. No</a:t>
                      </a: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6341" marR="6634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REGISTRATION DATE(s)</a:t>
                      </a:r>
                      <a:endParaRPr lang="en-US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41" marR="6634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FEE/ LATE</a:t>
                      </a:r>
                      <a:r>
                        <a:rPr lang="en-US" sz="24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FEE</a:t>
                      </a:r>
                      <a:endParaRPr lang="en-US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41" marR="66341" marT="0" marB="0"/>
                </a:tc>
              </a:tr>
              <a:tr h="979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6341" marR="6634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en-US" sz="2400" b="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en-US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 JUL 2019    </a:t>
                      </a:r>
                      <a:endParaRPr lang="en-US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41" marR="6634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No </a:t>
                      </a:r>
                      <a:r>
                        <a:rPr lang="en-US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Late </a:t>
                      </a: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Fee</a:t>
                      </a:r>
                    </a:p>
                  </a:txBody>
                  <a:tcPr marL="66341" marR="66341" marT="0" marB="0"/>
                </a:tc>
              </a:tr>
              <a:tr h="979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6341" marR="6634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17</a:t>
                      </a:r>
                      <a:r>
                        <a:rPr lang="en-US" sz="2400" b="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en-US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 - 23</a:t>
                      </a:r>
                      <a:r>
                        <a:rPr lang="en-US" sz="2400" b="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rd</a:t>
                      </a:r>
                      <a:r>
                        <a:rPr lang="en-US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 JUL 2019</a:t>
                      </a:r>
                      <a:endParaRPr lang="en-US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6341" marR="6634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Rs. 1000/-</a:t>
                      </a:r>
                    </a:p>
                  </a:txBody>
                  <a:tcPr marL="66341" marR="66341" marT="0" marB="0"/>
                </a:tc>
              </a:tr>
              <a:tr h="979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  <a:r>
                        <a:rPr lang="en-US" sz="240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Times New Roman"/>
                        </a:rPr>
                        <a:t> JUL - 01</a:t>
                      </a:r>
                      <a:r>
                        <a:rPr lang="en-US" sz="240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st</a:t>
                      </a:r>
                      <a:r>
                        <a:rPr lang="en-US" sz="2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AUG 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Times New Roman"/>
                        </a:rPr>
                        <a:t>2019</a:t>
                      </a:r>
                      <a:endParaRPr lang="en-U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Rs. 1000/- </a:t>
                      </a:r>
                      <a:endParaRPr lang="en-US" sz="2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Times New Roman"/>
                        </a:rPr>
                        <a:t>With permission from</a:t>
                      </a:r>
                      <a:r>
                        <a:rPr lang="en-US" sz="2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aseline="0" dirty="0" err="1" smtClean="0">
                          <a:latin typeface="+mn-lt"/>
                          <a:ea typeface="Times New Roman"/>
                          <a:cs typeface="Times New Roman"/>
                        </a:rPr>
                        <a:t>DoAA</a:t>
                      </a:r>
                      <a:endParaRPr lang="en-U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9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990"/>
            <a:ext cx="9144000" cy="554587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REGISTRATION APPROVAL PROCESS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LOG IN TO ACAD PORTAL</a:t>
            </a:r>
          </a:p>
          <a:p>
            <a:pPr>
              <a:buNone/>
            </a:pP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SELECT PROGRAM NAME &amp; CLICK ON “GET CLASS LIST”</a:t>
            </a:r>
          </a:p>
          <a:p>
            <a:pPr>
              <a:buNone/>
            </a:pP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REGISTER OPTION ACTIVATED - ONLY IF FEE IS PAID &amp; RESPONSE CODE GENERATED</a:t>
            </a:r>
          </a:p>
          <a:p>
            <a:pPr>
              <a:buNone/>
            </a:pP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IF DEACTIVATED – APPLICATION DULY RECOMMENDED BY CHAIRMAN, DAPC &amp; </a:t>
            </a:r>
            <a:r>
              <a:rPr lang="en-US" b="1" dirty="0" err="1" smtClean="0">
                <a:latin typeface="+mn-lt"/>
              </a:rPr>
              <a:t>HoD</a:t>
            </a:r>
            <a:r>
              <a:rPr lang="en-US" b="1" dirty="0" smtClean="0">
                <a:latin typeface="+mn-lt"/>
              </a:rPr>
              <a:t> TO BE SUBMITTED TO </a:t>
            </a:r>
            <a:r>
              <a:rPr lang="en-US" b="1" dirty="0" err="1" smtClean="0">
                <a:latin typeface="+mn-lt"/>
              </a:rPr>
              <a:t>DoAA</a:t>
            </a:r>
            <a:r>
              <a:rPr lang="en-US" b="1" dirty="0" smtClean="0">
                <a:latin typeface="+mn-lt"/>
              </a:rPr>
              <a:t> FOR APPROVAL WITH LATE FEE (AS APPLICABLE)</a:t>
            </a:r>
          </a:p>
          <a:p>
            <a:pPr>
              <a:buNone/>
            </a:pP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16</a:t>
            </a:r>
            <a:r>
              <a:rPr lang="en-US" b="1" baseline="30000" dirty="0" smtClean="0">
                <a:latin typeface="+mn-lt"/>
              </a:rPr>
              <a:t>TH</a:t>
            </a:r>
            <a:r>
              <a:rPr lang="en-US" b="1" dirty="0" smtClean="0">
                <a:latin typeface="+mn-lt"/>
              </a:rPr>
              <a:t> JUL 2019 ONWARDS- DATA WILL BE UPDATED EVERY HOUR</a:t>
            </a:r>
          </a:p>
          <a:p>
            <a:pPr>
              <a:buNone/>
            </a:pPr>
            <a:endParaRPr lang="en-US" b="1" dirty="0" smtClean="0">
              <a:latin typeface="+mn-lt"/>
            </a:endParaRPr>
          </a:p>
          <a:p>
            <a:pPr>
              <a:buNone/>
            </a:pP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990"/>
            <a:ext cx="9144000" cy="554587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DON’Ts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DO NOT MENTION SUBJECT REQUEST/ ANY OTHER REQUEST ON PORTAL</a:t>
            </a:r>
          </a:p>
          <a:p>
            <a:endParaRPr lang="en-US" b="1" dirty="0" smtClean="0"/>
          </a:p>
          <a:p>
            <a:r>
              <a:rPr lang="en-US" b="1" dirty="0" smtClean="0"/>
              <a:t>DO NOT ADD ANY NAME MANUALLY IN HARD COPY OF REGISTRATION LIST</a:t>
            </a:r>
          </a:p>
          <a:p>
            <a:endParaRPr lang="en-US" b="1" dirty="0" smtClean="0"/>
          </a:p>
          <a:p>
            <a:r>
              <a:rPr lang="en-US" b="1" dirty="0" smtClean="0"/>
              <a:t>DISCREPANCY TO BE REPORTED TO ACADEMIC OFFICE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CONTACT DETAILS- 4866/ 4792/ dracademic@iitr.ac.in</a:t>
            </a:r>
          </a:p>
          <a:p>
            <a:pPr>
              <a:buNone/>
            </a:pP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990"/>
            <a:ext cx="9144000" cy="554587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FEE DEPOSITION STATUS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3" name="Picture 1" descr="C:\Users\user\Desktop\New folder\AcadRegSS.png"/>
          <p:cNvPicPr>
            <a:picLocks noChangeAspect="1" noChangeArrowheads="1"/>
          </p:cNvPicPr>
          <p:nvPr/>
        </p:nvPicPr>
        <p:blipFill>
          <a:blip r:embed="rId2"/>
          <a:srcRect t="7482" r="6981" b="28251"/>
          <a:stretch>
            <a:fillRect/>
          </a:stretch>
        </p:blipFill>
        <p:spPr bwMode="auto">
          <a:xfrm>
            <a:off x="0" y="1035170"/>
            <a:ext cx="9144000" cy="5374255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7556737" y="3579962"/>
            <a:ext cx="1639019" cy="63835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504981" y="4948687"/>
            <a:ext cx="1639019" cy="63835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70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New folder\AcadRegNRC.png"/>
          <p:cNvPicPr>
            <a:picLocks noChangeAspect="1" noChangeArrowheads="1"/>
          </p:cNvPicPr>
          <p:nvPr/>
        </p:nvPicPr>
        <p:blipFill>
          <a:blip r:embed="rId2"/>
          <a:srcRect l="12500" t="27598" r="4009" b="34390"/>
          <a:stretch>
            <a:fillRect/>
          </a:stretch>
        </p:blipFill>
        <p:spPr bwMode="auto">
          <a:xfrm>
            <a:off x="0" y="1923692"/>
            <a:ext cx="9144000" cy="383875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990"/>
            <a:ext cx="9144000" cy="554587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RESPONSE CODE NOT GENERATED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729268" y="4741653"/>
            <a:ext cx="1414732" cy="63835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70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Thanks…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97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TR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ITR_template_sudiproy.pptx" id="{E7BE3218-A97E-4E6F-BE9F-92D6192B2CD5}" vid="{3EDE8FBA-E8F1-4B0B-AEA8-7DC234A91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IITR_template_sudiproy</Template>
  <TotalTime>344</TotalTime>
  <Words>246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IITR_PPT_Template</vt:lpstr>
      <vt:lpstr>REGISTRATION APPROVAL PROCESS  AUTUMN SEMESTER (2019-20)  (EXISTING STUDENTS) </vt:lpstr>
      <vt:lpstr>ELIGIBLITY CRITERIA FOR REGISTRATION</vt:lpstr>
      <vt:lpstr>DOCUMENTS REQUIRED</vt:lpstr>
      <vt:lpstr>DATE SHEET</vt:lpstr>
      <vt:lpstr>REGISTRATION APPROVAL PROCESS</vt:lpstr>
      <vt:lpstr>DON’Ts</vt:lpstr>
      <vt:lpstr>FEE DEPOSITION STATUS</vt:lpstr>
      <vt:lpstr>RESPONSE CODE NOT GENERATED</vt:lpstr>
      <vt:lpstr>Thanks…</vt:lpstr>
    </vt:vector>
  </TitlesOfParts>
  <Manager>Dr. Sudip Roy</Manager>
  <Company>IIT Roorkee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IITR PPT Template</dc:subject>
  <dc:creator>Dr. Sudip Roy</dc:creator>
  <cp:lastModifiedBy>user</cp:lastModifiedBy>
  <cp:revision>74</cp:revision>
  <dcterms:created xsi:type="dcterms:W3CDTF">2015-07-18T13:17:54Z</dcterms:created>
  <dcterms:modified xsi:type="dcterms:W3CDTF">2019-07-04T07:26:01Z</dcterms:modified>
  <cp:version>v1</cp:version>
</cp:coreProperties>
</file>